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30" r:id="rId29"/>
    <p:sldId id="333" r:id="rId30"/>
    <p:sldId id="332" r:id="rId31"/>
    <p:sldId id="334" r:id="rId32"/>
    <p:sldId id="311" r:id="rId33"/>
    <p:sldId id="324" r:id="rId34"/>
    <p:sldId id="314" r:id="rId35"/>
    <p:sldId id="259" r:id="rId36"/>
    <p:sldId id="312" r:id="rId37"/>
    <p:sldId id="400" r:id="rId38"/>
    <p:sldId id="399" r:id="rId39"/>
    <p:sldId id="313" r:id="rId40"/>
    <p:sldId id="265" r:id="rId41"/>
    <p:sldId id="325" r:id="rId42"/>
    <p:sldId id="268" r:id="rId43"/>
    <p:sldId id="315" r:id="rId44"/>
    <p:sldId id="316" r:id="rId45"/>
    <p:sldId id="317" r:id="rId46"/>
    <p:sldId id="318" r:id="rId47"/>
    <p:sldId id="306" r:id="rId48"/>
    <p:sldId id="307" r:id="rId49"/>
    <p:sldId id="326" r:id="rId50"/>
    <p:sldId id="308" r:id="rId51"/>
    <p:sldId id="270" r:id="rId52"/>
    <p:sldId id="319" r:id="rId53"/>
    <p:sldId id="271" r:id="rId54"/>
    <p:sldId id="321" r:id="rId55"/>
    <p:sldId id="322" r:id="rId56"/>
    <p:sldId id="323" r:id="rId57"/>
    <p:sldId id="396" r:id="rId58"/>
    <p:sldId id="257" r:id="rId59"/>
    <p:sldId id="327" r:id="rId60"/>
    <p:sldId id="397" r:id="rId61"/>
    <p:sldId id="309" r:id="rId62"/>
    <p:sldId id="320" r:id="rId63"/>
    <p:sldId id="329" r:id="rId64"/>
    <p:sldId id="328" r:id="rId65"/>
    <p:sldId id="401" r:id="rId66"/>
    <p:sldId id="287" r:id="rId67"/>
    <p:sldId id="402" r:id="rId68"/>
    <p:sldId id="403" r:id="rId69"/>
    <p:sldId id="337" r:id="rId70"/>
    <p:sldId id="335" r:id="rId71"/>
    <p:sldId id="33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47" autoAdjust="0"/>
    <p:restoredTop sz="79346" autoAdjust="0"/>
  </p:normalViewPr>
  <p:slideViewPr>
    <p:cSldViewPr snapToGrid="0" snapToObjects="1">
      <p:cViewPr varScale="1">
        <p:scale>
          <a:sx n="91" d="100"/>
          <a:sy n="91" d="100"/>
        </p:scale>
        <p:origin x="1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27/6/2022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4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73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0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19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19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29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840018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0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9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808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F0D-4D4E-520A-8645-8FA972F586EB}"/>
              </a:ext>
            </a:extLst>
          </p:cNvPr>
          <p:cNvSpPr txBox="1"/>
          <p:nvPr/>
        </p:nvSpPr>
        <p:spPr>
          <a:xfrm>
            <a:off x="1617785" y="1237957"/>
            <a:ext cx="610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know the confidence interval for each effect size??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342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3BC641-5302-DE97-75F5-ED7304E0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FFBF-2E80-514D-B4AD-2651948D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94"/>
            <a:ext cx="7886700" cy="1063883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Criticisms for meta-analysis (limitations?)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43B6-39BF-7E45-88DE-104CCED2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08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Mixing of different kinds of studies (apples &amp; oranges)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much emphasis on the overall effect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Mixing good and bad studies (garbage in, garbage out)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Meta-analyses on the same topic disagree (happens a lot in medicine!)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is useless because of the prevalence of </a:t>
            </a:r>
            <a:r>
              <a:rPr lang="en-US" i="1" dirty="0"/>
              <a:t>publication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33E-7A7C-0A4C-83A8-9EE8165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Mega-silliness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325-C92B-4143-963E-7ED306A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6090208"/>
            <a:ext cx="4085366" cy="35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B7732-7931-4E48-95DE-B8EC3825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20" y="2382470"/>
            <a:ext cx="3998821" cy="191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214A-0533-E045-A883-51E57D2B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634" y="4921717"/>
            <a:ext cx="2190302" cy="949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940E0-DB33-0849-8515-BF1FFFD8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64" y="3002521"/>
            <a:ext cx="4723374" cy="19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CB41E-8E3E-1649-8A60-8301D1BE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43900"/>
            <a:ext cx="4723375" cy="448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C7117-37D2-6248-AA66-E54E9242DB3A}"/>
              </a:ext>
            </a:extLst>
          </p:cNvPr>
          <p:cNvSpPr txBox="1"/>
          <p:nvPr/>
        </p:nvSpPr>
        <p:spPr>
          <a:xfrm>
            <a:off x="1041804" y="232316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first ”meta-analysis”</a:t>
            </a:r>
          </a:p>
        </p:txBody>
      </p:sp>
    </p:spTree>
    <p:extLst>
      <p:ext uri="{BB962C8B-B14F-4D97-AF65-F5344CB8AC3E}">
        <p14:creationId xmlns:p14="http://schemas.microsoft.com/office/powerpoint/2010/main" val="152598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142849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4CFA-9760-611D-91DC-2D39ED6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4" r="78293" b="6051"/>
          <a:stretch/>
        </p:blipFill>
        <p:spPr>
          <a:xfrm>
            <a:off x="7746783" y="-42108"/>
            <a:ext cx="1456608" cy="17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We need to turn our equations into functions….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47314"/>
            <a:ext cx="9144000" cy="5110088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lnRR_Q10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log Q10 response ratio.  Note that temperature 2 is placed in the numerator and temperature 1 is in the denominator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r1  Mean physiological rate for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r2  Mean physiological rate for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 Standard deviation for physiological rates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 Standard deviation for physiological rates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  Sample size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  Sample size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name Character string for column name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@example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30, name = 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acclim</a:t>
            </a:r>
            <a:r>
              <a:rPr i="1" dirty="0">
                <a:solidFill>
                  <a:srgbClr val="60A0B0"/>
                </a:solidFill>
                <a:latin typeface="Courier"/>
              </a:rPr>
              <a:t>")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@export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(t1, t2, r1, r2, sd1, sd2, n1, n2,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solidFill>
                  <a:srgbClr val="4070A0"/>
                </a:solidFill>
                <a:latin typeface="Courier"/>
              </a:rPr>
              <a:t>"acute"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br>
              <a:rPr dirty="0"/>
            </a:br>
            <a:r>
              <a:rPr dirty="0">
                <a:latin typeface="Courier"/>
              </a:rPr>
              <a:t>    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  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(r2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r1)</a:t>
            </a:r>
            <a:br>
              <a:rPr dirty="0"/>
            </a:br>
            <a:r>
              <a:rPr dirty="0">
                <a:latin typeface="Courier"/>
              </a:rPr>
              <a:t>  V_lnRR_Q10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((sd1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(n1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(sd2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            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(lnRR_Q10, V_lnRR_Q10)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colnames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"lnRR_Q10"</a:t>
            </a:r>
            <a:r>
              <a:rPr dirty="0">
                <a:latin typeface="Courier"/>
              </a:rPr>
              <a:t>, name),  </a:t>
            </a:r>
            <a:br>
              <a:rPr dirty="0"/>
            </a:br>
            <a:r>
              <a:rPr dirty="0">
                <a:latin typeface="Courier"/>
              </a:rPr>
              <a:t>           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"V_lnRR_Q10"</a:t>
            </a:r>
            <a:r>
              <a:rPr dirty="0">
                <a:latin typeface="Courier"/>
              </a:rPr>
              <a:t>, name))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81FC5-8EF8-D586-2204-1FDE5EDC9203}"/>
              </a:ext>
            </a:extLst>
          </p:cNvPr>
          <p:cNvSpPr txBox="1"/>
          <p:nvPr/>
        </p:nvSpPr>
        <p:spPr>
          <a:xfrm>
            <a:off x="1730326" y="1563404"/>
            <a:ext cx="604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</a:t>
            </a:r>
            <a:r>
              <a:rPr lang="en-US" dirty="0" err="1"/>
              <a:t>nuis</a:t>
            </a:r>
            <a:r>
              <a:rPr lang="en-US" dirty="0"/>
              <a:t>-het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do some calculations…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13" y="1589650"/>
            <a:ext cx="8764173" cy="516284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/download/fb3ht/"</a:t>
            </a:r>
            <a:r>
              <a:rPr dirty="0">
                <a:latin typeface="Courier"/>
              </a:rPr>
              <a:t>) 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lnRRQ10 and it's associated sampling variance</a:t>
            </a:r>
            <a:br>
              <a:rPr dirty="0"/>
            </a:b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cbind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lnRR_Q10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t1 =</a:t>
            </a:r>
            <a:r>
              <a:rPr dirty="0">
                <a:latin typeface="Courier"/>
              </a:rPr>
              <a:t> t1, </a:t>
            </a:r>
            <a:r>
              <a:rPr dirty="0">
                <a:solidFill>
                  <a:srgbClr val="7D9029"/>
                </a:solidFill>
                <a:latin typeface="Courier"/>
              </a:rPr>
              <a:t>t2 =</a:t>
            </a:r>
            <a:r>
              <a:rPr dirty="0">
                <a:latin typeface="Courier"/>
              </a:rPr>
              <a:t> t2, </a:t>
            </a:r>
            <a:r>
              <a:rPr dirty="0">
                <a:solidFill>
                  <a:srgbClr val="7D9029"/>
                </a:solidFill>
                <a:latin typeface="Courier"/>
              </a:rPr>
              <a:t>r1 =</a:t>
            </a:r>
            <a:r>
              <a:rPr dirty="0">
                <a:latin typeface="Courier"/>
              </a:rPr>
              <a:t> mean_t1, </a:t>
            </a:r>
            <a:r>
              <a:rPr dirty="0">
                <a:solidFill>
                  <a:srgbClr val="7D9029"/>
                </a:solidFill>
                <a:latin typeface="Courier"/>
              </a:rPr>
              <a:t>r2 =</a:t>
            </a:r>
            <a:r>
              <a:rPr dirty="0">
                <a:latin typeface="Courier"/>
              </a:rPr>
              <a:t> mean_t2, </a:t>
            </a:r>
            <a:r>
              <a:rPr dirty="0">
                <a:solidFill>
                  <a:srgbClr val="7D9029"/>
                </a:solidFill>
                <a:latin typeface="Courier"/>
              </a:rPr>
              <a:t>sd1 =</a:t>
            </a:r>
            <a:r>
              <a:rPr dirty="0">
                <a:latin typeface="Courier"/>
              </a:rPr>
              <a:t> sd_t1, </a:t>
            </a:r>
            <a:r>
              <a:rPr dirty="0">
                <a:solidFill>
                  <a:srgbClr val="7D9029"/>
                </a:solidFill>
                <a:latin typeface="Courier"/>
              </a:rPr>
              <a:t>sd2 =</a:t>
            </a:r>
            <a:r>
              <a:rPr dirty="0">
                <a:latin typeface="Courier"/>
              </a:rPr>
              <a:t> sd_t2, </a:t>
            </a:r>
            <a:r>
              <a:rPr dirty="0">
                <a:solidFill>
                  <a:srgbClr val="7D9029"/>
                </a:solidFill>
                <a:latin typeface="Courier"/>
              </a:rPr>
              <a:t>n1 =</a:t>
            </a:r>
            <a:r>
              <a:rPr dirty="0">
                <a:latin typeface="Courier"/>
              </a:rPr>
              <a:t> n_t1, </a:t>
            </a:r>
            <a:r>
              <a:rPr dirty="0">
                <a:solidFill>
                  <a:srgbClr val="7D9029"/>
                </a:solidFill>
                <a:latin typeface="Courier"/>
              </a:rPr>
              <a:t>n2 =</a:t>
            </a:r>
            <a:r>
              <a:rPr dirty="0">
                <a:latin typeface="Courier"/>
              </a:rPr>
              <a:t> n_t2,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head</a:t>
            </a:r>
            <a:r>
              <a:rPr dirty="0">
                <a:latin typeface="Courier"/>
              </a:rPr>
              <a:t>(q10_dat)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         </a:t>
            </a:r>
            <a:r>
              <a:rPr dirty="0" err="1">
                <a:latin typeface="Courier"/>
              </a:rPr>
              <a:t>study_name</a:t>
            </a:r>
            <a:r>
              <a:rPr dirty="0">
                <a:latin typeface="Courier"/>
              </a:rPr>
              <a:t> year           species     order  </a:t>
            </a:r>
            <a:r>
              <a:rPr dirty="0" err="1">
                <a:latin typeface="Courier"/>
              </a:rPr>
              <a:t>life_stage</a:t>
            </a:r>
            <a:r>
              <a:rPr dirty="0">
                <a:latin typeface="Courier"/>
              </a:rPr>
              <a:t>
## 1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2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3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4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5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6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        Q10 source   lnRR_Q10 V_lnRR_Q10
## 1 0.3257666  Fig1B -1.1215741  0.4596238
## 2 0.1409586  Fig1B -1.9592889  0.3918671
## 3 0.3143272  Fig1B -1.1573207  0.1956786
## 4 0.4602349  Fig1B -0.7760182  0.4986339
## 5 0.2384836  Fig1B -1.4334546  0.3569331
## 6 0.4296305  Fig1B -0.8448297  0.1582664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905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0E85CE-C529-059D-0112-371109CC802B}"/>
              </a:ext>
            </a:extLst>
          </p:cNvPr>
          <p:cNvSpPr/>
          <p:nvPr/>
        </p:nvSpPr>
        <p:spPr>
          <a:xfrm>
            <a:off x="267286" y="5148775"/>
            <a:ext cx="8553157" cy="633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905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01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5144</TotalTime>
  <Words>6769</Words>
  <Application>Microsoft Macintosh PowerPoint</Application>
  <PresentationFormat>On-screen Show (4:3)</PresentationFormat>
  <Paragraphs>378</Paragraphs>
  <Slides>71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Forest plot of the effects</vt:lpstr>
      <vt:lpstr>Forest plot of the effects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Criticisms for meta-analysis (limitations?)</vt:lpstr>
      <vt:lpstr>Mega-silliness</vt:lpstr>
      <vt:lpstr>Are standard effect sizes always appropriate?</vt:lpstr>
      <vt:lpstr>Nuisance heterogeneity 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We need to turn our equations into functions….</vt:lpstr>
      <vt:lpstr>Let’s do some calculations…</vt:lpstr>
      <vt:lpstr>How to interpret?</vt:lpstr>
      <vt:lpstr>How to interpret?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163</cp:revision>
  <dcterms:created xsi:type="dcterms:W3CDTF">2022-06-05T22:41:34Z</dcterms:created>
  <dcterms:modified xsi:type="dcterms:W3CDTF">2022-06-27T05:19:48Z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